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B0B03A-2F8F-4D2C-85F7-D954318C22FE}" type="datetimeFigureOut">
              <a:rPr lang="el-GR" smtClean="0"/>
              <a:pPr/>
              <a:t>28/2/2020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505A32-B68A-424C-9E84-2166682B3A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raktiki.vet@uth.g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praktiki.vet@uth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praktiki.vet@uth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ΑΜΕΙΒΟΜΕΝΗ ΠΡΑΚΤΙΚΗ ΑΣΚΗΣΗ ΦΟΙΤΗΤΩΝ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3717032"/>
            <a:ext cx="8064896" cy="1777752"/>
          </a:xfrm>
        </p:spPr>
        <p:txBody>
          <a:bodyPr/>
          <a:lstStyle/>
          <a:p>
            <a:r>
              <a:rPr lang="el-GR" dirty="0" smtClean="0"/>
              <a:t>Ιδρυματικός Υπεύθυνος: Θεοδωράκης Ιωάννης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619672" y="508518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Τμήμα Πληροφορικής με εφαρμογές στη </a:t>
            </a:r>
            <a:r>
              <a:rPr lang="el-GR" dirty="0" err="1" smtClean="0"/>
              <a:t>Βιοϊατρική</a:t>
            </a:r>
            <a:r>
              <a:rPr lang="el-GR" dirty="0" smtClean="0"/>
              <a:t> (ΤΠΕΒ)</a:t>
            </a:r>
          </a:p>
          <a:p>
            <a:r>
              <a:rPr lang="el-GR" dirty="0" smtClean="0"/>
              <a:t>Τμήμα Πληροφορικής και Τηλεπικοινωνιών (ΤΠΤ)</a:t>
            </a:r>
            <a:endParaRPr lang="el-GR" dirty="0"/>
          </a:p>
        </p:txBody>
      </p:sp>
      <p:pic>
        <p:nvPicPr>
          <p:cNvPr id="5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016461"/>
            <a:ext cx="3816424" cy="841539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807075"/>
            <a:ext cx="1143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Στάδια Πρακτικής Άσκησης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b="1" baseline="30000" dirty="0" smtClean="0">
                <a:latin typeface="Tahoma" pitchFamily="34" charset="0"/>
                <a:cs typeface="Tahoma" pitchFamily="34" charset="0"/>
              </a:rPr>
              <a:t>1ο</a:t>
            </a:r>
            <a:r>
              <a:rPr lang="el-GR" sz="2400" b="1" dirty="0" smtClean="0">
                <a:latin typeface="Tahoma" pitchFamily="34" charset="0"/>
                <a:cs typeface="Tahoma" pitchFamily="34" charset="0"/>
              </a:rPr>
              <a:t> Στάδιο: 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Αίτηση Εκδήλωσης Ενδιαφέροντος </a:t>
            </a:r>
          </a:p>
          <a:p>
            <a:pPr algn="just">
              <a:lnSpc>
                <a:spcPct val="120000"/>
              </a:lnSpc>
              <a:buNone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Είσοδος στο</a:t>
            </a:r>
            <a:r>
              <a:rPr lang="el-GR" sz="2000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www.pa.uth.gr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με τα στοιχεία του </a:t>
            </a:r>
            <a:r>
              <a:rPr lang="el-GR" sz="2000" dirty="0" err="1" smtClean="0">
                <a:latin typeface="Tahoma" pitchFamily="34" charset="0"/>
                <a:cs typeface="Tahoma" pitchFamily="34" charset="0"/>
              </a:rPr>
              <a:t>Ευδ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ξου &amp; ηλεκτρονική συμπλήρωση της </a:t>
            </a:r>
            <a:r>
              <a:rPr lang="el-GR" sz="2000" b="1" dirty="0" smtClean="0">
                <a:latin typeface="Tahoma" pitchFamily="34" charset="0"/>
                <a:cs typeface="Tahoma" pitchFamily="34" charset="0"/>
              </a:rPr>
              <a:t>«Αίτησης Εκδήλωσης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sz="2000" b="1" dirty="0" smtClean="0">
                <a:latin typeface="Tahoma" pitchFamily="34" charset="0"/>
                <a:cs typeface="Tahoma" pitchFamily="34" charset="0"/>
              </a:rPr>
              <a:t>Ενδιαφέροντος»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 από το μενού «Φοιτητές».</a:t>
            </a:r>
          </a:p>
          <a:p>
            <a:pPr>
              <a:lnSpc>
                <a:spcPct val="150000"/>
              </a:lnSpc>
              <a:defRPr/>
            </a:pPr>
            <a:r>
              <a:rPr lang="el-GR" sz="2400" b="1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2ο</a:t>
            </a:r>
            <a:r>
              <a:rPr lang="el-GR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Στάδιο:  </a:t>
            </a:r>
            <a:r>
              <a:rPr lang="el-GR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Αποτελέσματα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Αξιολόγηση αιτήσεων-Επιτροπή Αξιολόγησης Τμήματος.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Ανακοίνωση αποτελεσμάτων</a:t>
            </a:r>
            <a:r>
              <a:rPr lang="el-GR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Ιστ. Τμήματος, </a:t>
            </a:r>
            <a:r>
              <a:rPr lang="el-GR" sz="20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Γρ.Πρακτικής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 </a:t>
            </a: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Ενστάσεις -εντός 5 εργάσιμων ημερών από την ανάρτηση των αποτελεσμάτων Επιτροπή Ενστάσεων Ιδρύματος. </a:t>
            </a:r>
            <a:endParaRPr lang="el-GR" sz="2000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592" y="5517232"/>
            <a:ext cx="3672408" cy="809783"/>
          </a:xfrm>
          <a:prstGeom prst="rect">
            <a:avLst/>
          </a:prstGeom>
          <a:noFill/>
        </p:spPr>
      </p:pic>
      <p:pic>
        <p:nvPicPr>
          <p:cNvPr id="5" name="Picture 2" descr="C:\Users\admin\Desktop\βήματα προς επιτυχία\vjgik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0"/>
            <a:ext cx="1763688" cy="1126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Στάδια Πρακτικής Άσκησης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7091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el-GR" b="1" baseline="30000" dirty="0" smtClean="0">
                <a:latin typeface="Tahoma" pitchFamily="34" charset="0"/>
                <a:cs typeface="Tahoma" pitchFamily="34" charset="0"/>
              </a:rPr>
              <a:t>3ο </a:t>
            </a:r>
            <a:r>
              <a:rPr lang="el-GR" b="1" dirty="0" smtClean="0">
                <a:latin typeface="Tahoma" pitchFamily="34" charset="0"/>
                <a:cs typeface="Tahoma" pitchFamily="34" charset="0"/>
              </a:rPr>
              <a:t>Στάδιο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l-GR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Κατάθεση δικαιολογητικών</a:t>
            </a:r>
            <a:endParaRPr lang="el-GR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φωτοτυπία Ταυτότητας (1 φωτοτυπία με τις 2 όψεις)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Α.Μ.Α- ΙΚΑ 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Βεβαίωση ΑΜΚΑ 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Βεβαίωσης Απόδοσης ΑΦΜ (να φαίνεται η αρμόδια Δ.Ο.Υ)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Υπεύθυνη Δήλωση για καθεστώς εργασίας (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pa.uth.gr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Αντίγραφο ατομικού λογαριασμού ή λογαριασμού που είστε 1</a:t>
            </a:r>
            <a:r>
              <a:rPr lang="el-GR" baseline="30000" dirty="0" smtClean="0">
                <a:latin typeface="Tahoma" pitchFamily="34" charset="0"/>
                <a:cs typeface="Tahoma" pitchFamily="34" charset="0"/>
              </a:rPr>
              <a:t>ος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 δικαιούχος</a:t>
            </a:r>
          </a:p>
          <a:p>
            <a:pPr>
              <a:buFont typeface="+mj-lt"/>
              <a:buAutoNum type="arabicPeriod"/>
              <a:defRPr/>
            </a:pPr>
            <a:r>
              <a:rPr lang="el-GR" dirty="0" smtClean="0">
                <a:latin typeface="Tahoma" pitchFamily="34" charset="0"/>
                <a:cs typeface="Tahoma" pitchFamily="34" charset="0"/>
              </a:rPr>
              <a:t>Αποδεικτικό ασφαλιστικής ικανότητας (βεβαίωση ασφαλιστικού φορέα)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pa.uth.gr-&gt;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Χρήσιμοι Σύνδεσμοι-&gt;Έκδοση Ασφαλιστικής Ικανότητας</a:t>
            </a:r>
          </a:p>
          <a:p>
            <a:pPr>
              <a:buNone/>
              <a:defRPr/>
            </a:pP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Αποστολή στο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email</a:t>
            </a:r>
            <a:r>
              <a:rPr lang="el-GR" b="1" dirty="0" smtClean="0"/>
              <a:t>: </a:t>
            </a:r>
            <a:r>
              <a:rPr lang="en-US" b="1" dirty="0" smtClean="0">
                <a:hlinkClick r:id="rId2"/>
              </a:rPr>
              <a:t>praktiki.vet@uth.gr</a:t>
            </a:r>
            <a:r>
              <a:rPr lang="en-US" b="1" dirty="0" smtClean="0"/>
              <a:t>  </a:t>
            </a:r>
            <a:endParaRPr lang="el-GR" b="1" dirty="0" smtClean="0"/>
          </a:p>
          <a:p>
            <a:pPr algn="just">
              <a:buNone/>
            </a:pPr>
            <a:r>
              <a:rPr lang="el-GR" dirty="0" smtClean="0"/>
              <a:t>Κάθε αρχείο αποστέλλεται με όνομα: το</a:t>
            </a:r>
            <a:r>
              <a:rPr lang="en-US" dirty="0" smtClean="0"/>
              <a:t> </a:t>
            </a:r>
            <a:r>
              <a:rPr lang="el-GR" dirty="0" smtClean="0"/>
              <a:t>επίθετό σας + τι είναι π.χ. Επίθετό σας _ ΑΜΑ (</a:t>
            </a:r>
            <a:r>
              <a:rPr lang="en-US" dirty="0" err="1" smtClean="0"/>
              <a:t>pdf</a:t>
            </a:r>
            <a:r>
              <a:rPr lang="en-US" dirty="0" smtClean="0"/>
              <a:t> – </a:t>
            </a:r>
            <a:r>
              <a:rPr lang="el-GR" dirty="0" smtClean="0"/>
              <a:t>φωτογραφία-</a:t>
            </a:r>
            <a:r>
              <a:rPr lang="el-GR" dirty="0" err="1" smtClean="0"/>
              <a:t>σκαναρισμένο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125053"/>
            <a:ext cx="3323953" cy="732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Στάδια Πρακτικής Άσκησης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92500" lnSpcReduction="20000"/>
          </a:bodyPr>
          <a:lstStyle/>
          <a:p>
            <a:r>
              <a:rPr lang="el-GR" sz="2600" b="1" baseline="30000" dirty="0" smtClean="0">
                <a:latin typeface="Tahoma" pitchFamily="34" charset="0"/>
                <a:cs typeface="Tahoma" pitchFamily="34" charset="0"/>
              </a:rPr>
              <a:t>4ο</a:t>
            </a:r>
            <a:r>
              <a:rPr lang="el-GR" sz="2600" b="1" dirty="0" smtClean="0">
                <a:latin typeface="Tahoma" pitchFamily="34" charset="0"/>
                <a:cs typeface="Tahoma" pitchFamily="34" charset="0"/>
              </a:rPr>
              <a:t> Στάδιο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l-GR" sz="2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Αίτηση - Εγγραφή</a:t>
            </a:r>
            <a:r>
              <a:rPr lang="en-US" sz="2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l-GR" sz="2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2200" dirty="0" smtClean="0">
                <a:latin typeface="Tahoma" pitchFamily="34" charset="0"/>
                <a:cs typeface="Tahoma" pitchFamily="34" charset="0"/>
              </a:rPr>
              <a:t>    Είσοδος στο</a:t>
            </a:r>
            <a:r>
              <a:rPr lang="el-GR" sz="2200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www.pa.uth.gr </a:t>
            </a:r>
            <a:r>
              <a:rPr lang="el-GR" sz="2200" dirty="0" smtClean="0">
                <a:latin typeface="Tahoma" pitchFamily="34" charset="0"/>
                <a:cs typeface="Tahoma" pitchFamily="34" charset="0"/>
              </a:rPr>
              <a:t>με τα στοιχεία του Ευδόξου &amp; ηλεκτρονική </a:t>
            </a:r>
            <a:r>
              <a:rPr lang="el-GR" sz="2200" b="1" dirty="0" smtClean="0">
                <a:latin typeface="Tahoma" pitchFamily="34" charset="0"/>
                <a:cs typeface="Tahoma" pitchFamily="34" charset="0"/>
              </a:rPr>
              <a:t>συμπλήρωση</a:t>
            </a:r>
            <a:r>
              <a:rPr lang="el-GR" sz="2200" dirty="0" smtClean="0">
                <a:latin typeface="Tahoma" pitchFamily="34" charset="0"/>
                <a:cs typeface="Tahoma" pitchFamily="34" charset="0"/>
              </a:rPr>
              <a:t> της </a:t>
            </a:r>
            <a:r>
              <a:rPr lang="el-GR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«Αίτησης – Εγγραφής» </a:t>
            </a:r>
            <a:r>
              <a:rPr lang="el-GR" sz="2200" dirty="0" smtClean="0">
                <a:latin typeface="Tahoma" pitchFamily="34" charset="0"/>
                <a:cs typeface="Tahoma" pitchFamily="34" charset="0"/>
              </a:rPr>
              <a:t>από το μενού «Φοιτητές»</a:t>
            </a:r>
          </a:p>
          <a:p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l-GR" sz="2400" b="1" dirty="0" smtClean="0">
                <a:latin typeface="Tahoma" pitchFamily="34" charset="0"/>
                <a:cs typeface="Tahoma" pitchFamily="34" charset="0"/>
              </a:rPr>
              <a:t>5ο Στάδιο: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Αναζήτηση και) δήλωση  φορέα:  </a:t>
            </a:r>
          </a:p>
          <a:p>
            <a:pPr>
              <a:buNone/>
              <a:defRPr/>
            </a:pPr>
            <a:r>
              <a:rPr lang="el-GR" sz="36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Είσοδος στον </a:t>
            </a:r>
            <a:r>
              <a:rPr lang="el-GR" sz="2000" b="1" dirty="0" smtClean="0">
                <a:latin typeface="Tahoma" pitchFamily="34" charset="0"/>
                <a:cs typeface="Tahoma" pitchFamily="34" charset="0"/>
              </a:rPr>
              <a:t>ΑΤΛΑ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 στο </a:t>
            </a:r>
            <a:r>
              <a:rPr lang="el-GR" sz="2000" dirty="0" err="1" smtClean="0">
                <a:latin typeface="Tahoma" pitchFamily="34" charset="0"/>
                <a:cs typeface="Tahoma" pitchFamily="34" charset="0"/>
              </a:rPr>
              <a:t>www.atlas.grnet.gr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 και αναζήτηση. Ο Φορέας θα πρέπει: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l-GR" sz="2000" dirty="0" smtClean="0">
                <a:latin typeface="Tahoma" pitchFamily="34" charset="0"/>
                <a:cs typeface="Tahoma" pitchFamily="34" charset="0"/>
              </a:rPr>
              <a:t>1.Να είναι Εγγεγραμμένος στον ΑΤΛΑ, Άνοιγμα, Δημοσίευση θέσης, για οδηγίες:2152157860 (Δευτέρα – Παρασκευή 9.00-17.00)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l-GR" sz="2000" dirty="0" smtClean="0">
                <a:latin typeface="Tahoma" pitchFamily="34" charset="0"/>
                <a:cs typeface="Tahoma" pitchFamily="34" charset="0"/>
              </a:rPr>
              <a:t>2.Να μπορεί να σας δώσει την Έναρξη και τη Λήξη σας όπως αναρτάται από το φορέα στο ΕΡΓΑΝΗ</a:t>
            </a:r>
          </a:p>
          <a:p>
            <a:pPr>
              <a:buNone/>
              <a:defRPr/>
            </a:pPr>
            <a:r>
              <a:rPr lang="el-GR" sz="2000" dirty="0" smtClean="0">
                <a:latin typeface="Tahoma" pitchFamily="34" charset="0"/>
                <a:cs typeface="Tahoma" pitchFamily="34" charset="0"/>
              </a:rPr>
              <a:t>Φορείς που δεν επιθυμούν την εγγραφή τους στον ΑΤΛΑ δεν δύναται να συνεργασθούν με το γραφείο πρακτικής άσκησης. Πληροφορίες για τους φορείς υπάρχουν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pa.ut.gr-&gt;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ΦΟΡΕΙΣ  </a:t>
            </a:r>
          </a:p>
          <a:p>
            <a:pPr>
              <a:buNone/>
              <a:defRPr/>
            </a:pPr>
            <a:r>
              <a:rPr lang="el-GR" sz="26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  <a:endParaRPr lang="el-GR" sz="2600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467" y="6021289"/>
            <a:ext cx="3794534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6613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Στάδια Πρακτικής Άσκησης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363272" cy="4968552"/>
          </a:xfrm>
        </p:spPr>
        <p:txBody>
          <a:bodyPr>
            <a:normAutofit/>
          </a:bodyPr>
          <a:lstStyle/>
          <a:p>
            <a:r>
              <a:rPr lang="el-GR" sz="2400" b="1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6ο</a:t>
            </a:r>
            <a:r>
              <a:rPr lang="el-GR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Στάδιο</a:t>
            </a:r>
            <a:r>
              <a:rPr lang="el-GR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Καρτέλα Πρακτικής </a:t>
            </a:r>
          </a:p>
          <a:p>
            <a:pPr algn="just">
              <a:buNone/>
            </a:pPr>
            <a:r>
              <a:rPr lang="el-GR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Είσοδος στο </a:t>
            </a:r>
            <a:r>
              <a:rPr lang="en-US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www</a:t>
            </a:r>
            <a:r>
              <a:rPr lang="el-GR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pa</a:t>
            </a:r>
            <a:r>
              <a:rPr lang="el-GR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2000" dirty="0" err="1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uth</a:t>
            </a:r>
            <a:r>
              <a:rPr lang="el-GR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2000" dirty="0" err="1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gr</a:t>
            </a:r>
            <a:r>
              <a:rPr lang="en-US" sz="2000" dirty="0" smtClean="0">
                <a:solidFill>
                  <a:srgbClr val="3891A7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&amp; ηλεκτρονική συμπλήρωση της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«Καρτέλα Πρακτικής»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από το μενού «Φοιτητές», μετά από συμφωνία με τον φορέα σας και αφού έχετε τον «κωδικό ΑΤΛΑ»</a:t>
            </a:r>
          </a:p>
          <a:p>
            <a:pPr>
              <a:buNone/>
            </a:pPr>
            <a:endParaRPr lang="el-GR" sz="2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Clr>
                <a:srgbClr val="4F271C"/>
              </a:buClr>
              <a:defRPr/>
            </a:pP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400" b="1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7ο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Στάδιο</a:t>
            </a:r>
            <a:r>
              <a:rPr lang="el-GR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l-GR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Παραλαβή &amp; επιστροφή Σύμβασης (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x4)</a:t>
            </a:r>
            <a:endParaRPr lang="el-GR" sz="24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buClr>
                <a:srgbClr val="4F271C"/>
              </a:buClr>
              <a:buNone/>
              <a:defRPr/>
            </a:pP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αποστολή Σύμβασης στο </a:t>
            </a: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email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σας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υπογραφή </a:t>
            </a:r>
            <a:r>
              <a:rPr lang="el-GR" sz="2000" dirty="0" err="1" smtClean="0">
                <a:latin typeface="Tahoma" pitchFamily="34" charset="0"/>
                <a:cs typeface="Tahoma" pitchFamily="34" charset="0"/>
              </a:rPr>
              <a:t>σας,υπογραφή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/σφραγίδα   φορέα και συμπλήρωση στοιχείων φορέα)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&amp;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υποβολή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Απογραφικό Εισόδου.</a:t>
            </a:r>
          </a:p>
          <a:p>
            <a:pPr marL="0" indent="0" algn="just">
              <a:buClr>
                <a:srgbClr val="4F271C"/>
              </a:buClr>
              <a:buNone/>
              <a:defRPr/>
            </a:pPr>
            <a:endParaRPr lang="el-GR" sz="2000" b="1" baseline="30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>
              <a:buClr>
                <a:srgbClr val="4F271C"/>
              </a:buClr>
              <a:defRPr/>
            </a:pPr>
            <a:r>
              <a:rPr lang="el-GR" sz="2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8ο</a:t>
            </a:r>
            <a:r>
              <a:rPr lang="el-GR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Στάδιο</a:t>
            </a:r>
            <a:r>
              <a:rPr lang="el-GR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l-GR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Παραλαβή 2 αντιτύπων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της Σύμβασης -1 για φοιτητή /1 για το φορέα- από το </a:t>
            </a:r>
            <a:r>
              <a:rPr lang="el-GR" sz="20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Γρ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Πρακτικής Άσκησης με υπογραφή από τον Πρόεδρο της Επιτροπής Ερευνών που είναι η ΤΕΛΕΥΤΑΙΑ υπογραφή που μπαίνει στη Σύμβαση καθώς είναι ο ΕΡΓΟΔΟΤΗΣ σας.</a:t>
            </a:r>
          </a:p>
          <a:p>
            <a:endParaRPr lang="el-GR" sz="2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78561"/>
            <a:ext cx="2627784" cy="579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Στάδια Πρακτικής Άσκησης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96944" cy="4925144"/>
          </a:xfrm>
        </p:spPr>
        <p:txBody>
          <a:bodyPr>
            <a:normAutofit fontScale="85000" lnSpcReduction="20000"/>
          </a:bodyPr>
          <a:lstStyle/>
          <a:p>
            <a:r>
              <a:rPr lang="el-GR" sz="2600" b="1" dirty="0" smtClean="0"/>
              <a:t>9</a:t>
            </a:r>
            <a:r>
              <a:rPr lang="el-GR" sz="2600" b="1" baseline="30000" dirty="0" smtClean="0"/>
              <a:t>ο</a:t>
            </a:r>
            <a:r>
              <a:rPr lang="el-GR" sz="2600" b="1" dirty="0" smtClean="0"/>
              <a:t> Στάδιο</a:t>
            </a:r>
            <a:r>
              <a:rPr lang="el-GR" sz="2400" b="1" dirty="0" smtClean="0"/>
              <a:t>: </a:t>
            </a:r>
            <a:r>
              <a:rPr lang="el-GR" sz="2200" dirty="0" smtClean="0"/>
              <a:t>Παράδοση στο </a:t>
            </a:r>
            <a:r>
              <a:rPr lang="el-GR" sz="2200" b="1" dirty="0" smtClean="0"/>
              <a:t>φορέα τη 1 Σύμβαση </a:t>
            </a:r>
            <a:r>
              <a:rPr lang="el-GR" sz="2200" dirty="0" smtClean="0"/>
              <a:t>&amp; στον επιστημονικό υπεύθυνο την </a:t>
            </a:r>
            <a:r>
              <a:rPr lang="el-GR" sz="2200" b="1" dirty="0" smtClean="0"/>
              <a:t>έναρξή</a:t>
            </a:r>
            <a:r>
              <a:rPr lang="el-GR" sz="2200" dirty="0" smtClean="0"/>
              <a:t> σας όπως αναρτάται από το φορέα σας στο </a:t>
            </a:r>
            <a:r>
              <a:rPr lang="el-GR" sz="2200" b="1" dirty="0" smtClean="0"/>
              <a:t>Εργάνη</a:t>
            </a:r>
            <a:r>
              <a:rPr lang="el-GR" sz="2200" dirty="0" smtClean="0"/>
              <a:t> με υπογραφή &amp; σφραγίδα του φορέα.</a:t>
            </a:r>
          </a:p>
          <a:p>
            <a:pPr>
              <a:buNone/>
            </a:pPr>
            <a:endParaRPr lang="el-GR" sz="2200" dirty="0" smtClean="0"/>
          </a:p>
          <a:p>
            <a:r>
              <a:rPr lang="el-GR" sz="2600" b="1" dirty="0" smtClean="0"/>
              <a:t>10</a:t>
            </a:r>
            <a:r>
              <a:rPr lang="el-GR" sz="2600" b="1" baseline="30000" dirty="0" smtClean="0"/>
              <a:t>ο</a:t>
            </a:r>
            <a:r>
              <a:rPr lang="el-GR" sz="2600" b="1" dirty="0" smtClean="0"/>
              <a:t> Στάδιο</a:t>
            </a:r>
            <a:r>
              <a:rPr lang="el-GR" sz="2400" b="1" dirty="0" smtClean="0"/>
              <a:t>: </a:t>
            </a:r>
            <a:r>
              <a:rPr lang="el-GR" sz="2200" b="1" dirty="0" smtClean="0">
                <a:solidFill>
                  <a:srgbClr val="C00000"/>
                </a:solidFill>
              </a:rPr>
              <a:t>Πραγματοποίηση Πρακτικής Άσκησης</a:t>
            </a:r>
          </a:p>
          <a:p>
            <a:pPr>
              <a:buNone/>
            </a:pPr>
            <a:endParaRPr lang="el-GR" sz="2200" dirty="0" smtClean="0"/>
          </a:p>
          <a:p>
            <a:pPr>
              <a:lnSpc>
                <a:spcPct val="120000"/>
              </a:lnSpc>
            </a:pPr>
            <a:r>
              <a:rPr lang="el-GR" sz="2600" b="1" dirty="0" smtClean="0">
                <a:latin typeface="Calibri" pitchFamily="34" charset="0"/>
              </a:rPr>
              <a:t>11</a:t>
            </a:r>
            <a:r>
              <a:rPr lang="el-GR" sz="2600" b="1" baseline="30000" dirty="0" smtClean="0">
                <a:latin typeface="Calibri" pitchFamily="34" charset="0"/>
              </a:rPr>
              <a:t>ο</a:t>
            </a:r>
            <a:r>
              <a:rPr lang="el-GR" sz="2600" b="1" dirty="0" smtClean="0">
                <a:latin typeface="Calibri" pitchFamily="34" charset="0"/>
              </a:rPr>
              <a:t> </a:t>
            </a:r>
            <a:r>
              <a:rPr lang="el-GR" sz="2600" b="1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Στάδιο</a:t>
            </a:r>
            <a:r>
              <a:rPr lang="el-GR" sz="2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 εβδομάδες περίπου </a:t>
            </a:r>
            <a:r>
              <a:rPr lang="el-GR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πριν την ολοκλήρωση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της Πρακτικής σας Άσκησης θα λάβετε </a:t>
            </a:r>
            <a:r>
              <a:rPr lang="el-GR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ενημερωτικό 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email </a:t>
            </a:r>
            <a:r>
              <a:rPr lang="el-GR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με αυτά που απαιτούνται </a:t>
            </a:r>
            <a:r>
              <a:rPr lang="el-GR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προκειμένου να οδηγηθείτε στη φάση της πληρωμής. Συγκεκριμένα θα πρέπει να υποβάλλεται  </a:t>
            </a: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Ηλεκτρονικά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Αξιολόγηση Πρακτικής Άσκησης</a:t>
            </a:r>
          </a:p>
          <a:p>
            <a:pPr>
              <a:buNone/>
            </a:pP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                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Έκθεση αποτίμησης </a:t>
            </a:r>
          </a:p>
          <a:p>
            <a:pPr>
              <a:buNone/>
            </a:pP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                 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Απογραφικό Εξόδου </a:t>
            </a:r>
          </a:p>
          <a:p>
            <a:pPr>
              <a:buNone/>
            </a:pP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Να αποστείλετε</a:t>
            </a:r>
            <a:endParaRPr lang="el-GR" sz="20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1"/>
            <a:r>
              <a:rPr lang="el-GR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Έντυπα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Αξιολόγηση από φορέα (με υπογραφή – σφραγίδα φορέα)</a:t>
            </a:r>
          </a:p>
          <a:p>
            <a:pPr>
              <a:buNone/>
            </a:pP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</a:t>
            </a: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Βεβαίωση πραγματοποίησης (με υπογραφή – σφραγίδα φορέα &amp; υπογραφή επιστημονικού  Υπεύθυνου, 2 φορές)</a:t>
            </a:r>
          </a:p>
          <a:p>
            <a:pPr>
              <a:buNone/>
            </a:pPr>
            <a:r>
              <a:rPr lang="el-GR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                τη ΛΗΞΗ σας όπως αυτή αναρτάται από το φορέα στην ηλεκτρονική πλατφόρμα ΕΡΓΑΝΗ με υπογραφή κ σφραγίδα από το φορέα. </a:t>
            </a:r>
          </a:p>
          <a:p>
            <a:endParaRPr lang="el-GR" dirty="0" smtClean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6135659"/>
            <a:ext cx="3275856" cy="722341"/>
          </a:xfrm>
          <a:prstGeom prst="rect">
            <a:avLst/>
          </a:prstGeom>
          <a:noFill/>
        </p:spPr>
      </p:pic>
      <p:pic>
        <p:nvPicPr>
          <p:cNvPr id="5" name="Picture 2" descr="C:\Users\admin\Desktop\βήματα προς επιτυχία\vjgik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3516" y="0"/>
            <a:ext cx="1760484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Σημαντικές Πληροφορίες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sz="2400" dirty="0" smtClean="0">
                <a:latin typeface="Calibri" pitchFamily="34" charset="0"/>
              </a:rPr>
              <a:t>Θεωρείστε </a:t>
            </a:r>
            <a:r>
              <a:rPr lang="el-GR" sz="2400" b="1" dirty="0" smtClean="0">
                <a:latin typeface="Calibri" pitchFamily="34" charset="0"/>
              </a:rPr>
              <a:t>ΑΝΑΣΦΑΛΙΣΤΟΙ</a:t>
            </a:r>
            <a:r>
              <a:rPr lang="el-GR" sz="2400" dirty="0" smtClean="0">
                <a:latin typeface="Calibri" pitchFamily="34" charset="0"/>
              </a:rPr>
              <a:t> αν δεν έχετε ασφάλεια για υγειονομική περίθαλψη είτε ατομική είτε ως προστατευόμενο μέλος. 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Η χρηματοδότηση του προγράμματος επιτρέπει την ασφάλεια ιατροφαρμακευτικής περίθαλψης </a:t>
            </a:r>
            <a:r>
              <a:rPr lang="el-GR" sz="2400" u="sng" dirty="0" smtClean="0">
                <a:latin typeface="Calibri" pitchFamily="34" charset="0"/>
              </a:rPr>
              <a:t>για συγκεκριμένο αριθμό φοιτητών/Τμήμα</a:t>
            </a:r>
            <a:r>
              <a:rPr lang="el-GR" sz="2400" dirty="0" smtClean="0">
                <a:latin typeface="Calibri" pitchFamily="34" charset="0"/>
              </a:rPr>
              <a:t>.  </a:t>
            </a:r>
          </a:p>
          <a:p>
            <a:pPr algn="just">
              <a:buNone/>
            </a:pPr>
            <a:endParaRPr lang="el-GR" sz="2400" dirty="0" smtClean="0">
              <a:latin typeface="Calibri" pitchFamily="34" charset="0"/>
            </a:endParaRPr>
          </a:p>
          <a:p>
            <a:r>
              <a:rPr lang="el-GR" sz="2400" dirty="0" smtClean="0"/>
              <a:t>Προσοχή στις </a:t>
            </a:r>
            <a:r>
              <a:rPr lang="el-GR" sz="2400" b="1" dirty="0" smtClean="0"/>
              <a:t>χρονικές προθεσμίες</a:t>
            </a:r>
          </a:p>
          <a:p>
            <a:pPr algn="just"/>
            <a:r>
              <a:rPr lang="el-GR" sz="2400" dirty="0" smtClean="0"/>
              <a:t>Στην Αίτηση Εγγραφής δηλώνετε </a:t>
            </a:r>
            <a:r>
              <a:rPr lang="en-US" sz="2400" dirty="0" smtClean="0"/>
              <a:t>email </a:t>
            </a:r>
            <a:r>
              <a:rPr lang="el-GR" sz="2400" dirty="0" smtClean="0"/>
              <a:t>το οποίο χρησιμοποιείται συστηματικά &amp; τη συμπληρώνεται με κεφαλαία</a:t>
            </a:r>
            <a:endParaRPr lang="el-GR" sz="2400" dirty="0" smtClean="0">
              <a:latin typeface="Calibri" pitchFamily="34" charset="0"/>
            </a:endParaRPr>
          </a:p>
          <a:p>
            <a:pPr algn="just"/>
            <a:endParaRPr lang="el-GR" sz="2400" dirty="0" smtClean="0">
              <a:latin typeface="Calibri" pitchFamily="34" charset="0"/>
            </a:endParaRPr>
          </a:p>
          <a:p>
            <a:pPr algn="just"/>
            <a:endParaRPr lang="el-GR" sz="2400" dirty="0" smtClean="0">
              <a:latin typeface="Calibri" pitchFamily="34" charset="0"/>
            </a:endParaRPr>
          </a:p>
          <a:p>
            <a:pPr algn="just"/>
            <a:endParaRPr lang="el-GR" sz="2400" dirty="0" smtClean="0">
              <a:latin typeface="Calibri" pitchFamily="34" charset="0"/>
            </a:endParaRPr>
          </a:p>
          <a:p>
            <a:endParaRPr lang="el-GR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6031" y="6093297"/>
            <a:ext cx="3467969" cy="764703"/>
          </a:xfrm>
          <a:prstGeom prst="rect">
            <a:avLst/>
          </a:prstGeom>
          <a:noFill/>
        </p:spPr>
      </p:pic>
      <p:pic>
        <p:nvPicPr>
          <p:cNvPr id="5" name="Picture 2" descr="C:\Users\admin\Desktop\parts-returns-important-inform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060006" cy="70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Σημαντικές Πληροφορίες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352928" cy="4896544"/>
          </a:xfrm>
        </p:spPr>
        <p:txBody>
          <a:bodyPr>
            <a:normAutofit/>
          </a:bodyPr>
          <a:lstStyle/>
          <a:p>
            <a:r>
              <a:rPr lang="el-GR" b="1" dirty="0" smtClean="0"/>
              <a:t>Ακύρωση Πρακτικής Άσκησης: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el-GR" sz="2400" dirty="0" smtClean="0">
                <a:latin typeface="Calibri" pitchFamily="34" charset="0"/>
              </a:rPr>
              <a:t>Πριν τη λήψη της σύμβασης: απλό </a:t>
            </a:r>
            <a:r>
              <a:rPr lang="en-US" sz="2400" dirty="0" smtClean="0">
                <a:latin typeface="Calibri" pitchFamily="34" charset="0"/>
              </a:rPr>
              <a:t>email </a:t>
            </a:r>
            <a:r>
              <a:rPr lang="el-GR" sz="2400" dirty="0" smtClean="0">
                <a:latin typeface="Calibri" pitchFamily="34" charset="0"/>
              </a:rPr>
              <a:t>με δήλωση ακύρωσης (καλό είναι να επισημανθεί και ο λόγος).</a:t>
            </a:r>
          </a:p>
          <a:p>
            <a:pPr algn="just">
              <a:buClrTx/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>
              <a:buClrTx/>
              <a:buFont typeface="Courier New" pitchFamily="49" charset="0"/>
              <a:buChar char="o"/>
            </a:pPr>
            <a:r>
              <a:rPr lang="el-GR" sz="2400" dirty="0" smtClean="0">
                <a:latin typeface="Calibri" pitchFamily="34" charset="0"/>
              </a:rPr>
              <a:t>Μετά τη λήψη της σύμβασης: απλό </a:t>
            </a:r>
            <a:r>
              <a:rPr lang="en-US" sz="2400" dirty="0" smtClean="0">
                <a:latin typeface="Calibri" pitchFamily="34" charset="0"/>
              </a:rPr>
              <a:t>email </a:t>
            </a:r>
            <a:r>
              <a:rPr lang="el-GR" sz="2400" dirty="0" smtClean="0">
                <a:latin typeface="Calibri" pitchFamily="34" charset="0"/>
              </a:rPr>
              <a:t>με δήλωση της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ακύρωσης (καλό είναι να επισημανθεί και ο λόγος ) ΚΑΙ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επιστροφή όλων των αντιτύπων της σύμβασης </a:t>
            </a:r>
            <a:r>
              <a:rPr lang="el-GR" sz="2400" b="1" dirty="0" smtClean="0">
                <a:latin typeface="Calibri" pitchFamily="34" charset="0"/>
              </a:rPr>
              <a:t>ΥΠΟΓΕΓΡΑΜΜΕΝΑ </a:t>
            </a:r>
            <a:r>
              <a:rPr lang="el-GR" sz="2400" dirty="0" smtClean="0">
                <a:latin typeface="Calibri" pitchFamily="34" charset="0"/>
              </a:rPr>
              <a:t>και συμπλήρωση σχετικών εντύπων ακύρωσης στο </a:t>
            </a:r>
            <a:r>
              <a:rPr lang="el-GR" sz="2400" dirty="0" err="1" smtClean="0">
                <a:latin typeface="Calibri" pitchFamily="34" charset="0"/>
              </a:rPr>
              <a:t>Γρ</a:t>
            </a:r>
            <a:r>
              <a:rPr lang="el-GR" sz="2400" dirty="0" smtClean="0">
                <a:latin typeface="Calibri" pitchFamily="34" charset="0"/>
              </a:rPr>
              <a:t>. Πρακτικής Άσκησης.</a:t>
            </a:r>
          </a:p>
          <a:p>
            <a:pPr algn="just">
              <a:buClrTx/>
              <a:buNone/>
            </a:pPr>
            <a:endParaRPr lang="el-GR" sz="2400" dirty="0" smtClean="0">
              <a:latin typeface="Calibri" pitchFamily="34" charset="0"/>
            </a:endParaRPr>
          </a:p>
          <a:p>
            <a:pPr algn="just">
              <a:buClrTx/>
              <a:buFont typeface="Courier New" pitchFamily="49" charset="0"/>
              <a:buChar char="o"/>
            </a:pPr>
            <a:r>
              <a:rPr lang="el-GR" sz="2400" dirty="0" smtClean="0">
                <a:latin typeface="Calibri" pitchFamily="34" charset="0"/>
              </a:rPr>
              <a:t>Καμία χρηματική αποζημίωση (ακόμη και αν έχει ολοκληρωθεί ο ένας από τους 2 μήνες πρακτικής).</a:t>
            </a:r>
          </a:p>
          <a:p>
            <a:endParaRPr lang="el-GR" dirty="0" smtClean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6031" y="6093297"/>
            <a:ext cx="3467969" cy="764703"/>
          </a:xfrm>
          <a:prstGeom prst="rect">
            <a:avLst/>
          </a:prstGeom>
          <a:noFill/>
        </p:spPr>
      </p:pic>
      <p:pic>
        <p:nvPicPr>
          <p:cNvPr id="5" name="Picture 2" descr="C:\Users\admin\Desktop\parts-returns-important-inform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060006" cy="70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Τι κάνω από σήμερα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Αίτηση Εκδήλωσης Ενδιαφέροντος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έως Τρίτη 31 Μαρτίου:                            </a:t>
            </a:r>
          </a:p>
          <a:p>
            <a:pPr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pa.uth.gr -&gt; </a:t>
            </a:r>
            <a:r>
              <a:rPr lang="el-GR" sz="2400" dirty="0" smtClean="0"/>
              <a:t>φοιτητές-&gt; Αίτηση εκδήλωσης ενδιαφέροντος</a:t>
            </a:r>
          </a:p>
          <a:p>
            <a:pPr>
              <a:buNone/>
            </a:pPr>
            <a:endParaRPr lang="el-GR" sz="2400" dirty="0" smtClean="0"/>
          </a:p>
          <a:p>
            <a:r>
              <a:rPr lang="el-GR" sz="2400" dirty="0" smtClean="0">
                <a:ea typeface="Franklin Gothic Book" charset="0"/>
                <a:cs typeface="Franklin Gothic Book" charset="0"/>
              </a:rPr>
              <a:t>Θα αναρτηθούν  τα </a:t>
            </a:r>
            <a:r>
              <a:rPr lang="el-GR" sz="2400" b="1" dirty="0" smtClean="0">
                <a:solidFill>
                  <a:srgbClr val="FF0000"/>
                </a:solidFill>
                <a:ea typeface="Franklin Gothic Book" charset="0"/>
                <a:cs typeface="Franklin Gothic Book" charset="0"/>
              </a:rPr>
              <a:t>Αποτελέσματα</a:t>
            </a:r>
            <a:r>
              <a:rPr lang="el-GR" sz="2400" dirty="0" smtClean="0">
                <a:ea typeface="Franklin Gothic Book" charset="0"/>
                <a:cs typeface="Franklin Gothic Book" charset="0"/>
              </a:rPr>
              <a:t> και </a:t>
            </a:r>
            <a:r>
              <a:rPr lang="el-GR" sz="2400" b="1" dirty="0" smtClean="0">
                <a:solidFill>
                  <a:srgbClr val="FF0000"/>
                </a:solidFill>
                <a:ea typeface="Franklin Gothic Book" charset="0"/>
                <a:cs typeface="Franklin Gothic Book" charset="0"/>
              </a:rPr>
              <a:t>ανακοινώσεις</a:t>
            </a:r>
            <a:r>
              <a:rPr lang="el-GR" sz="2400" dirty="0" smtClean="0">
                <a:ea typeface="Franklin Gothic Book" charset="0"/>
                <a:cs typeface="Franklin Gothic Book" charset="0"/>
              </a:rPr>
              <a:t> προθεσμιών για:</a:t>
            </a:r>
          </a:p>
          <a:p>
            <a:pPr>
              <a:buNone/>
            </a:pPr>
            <a:r>
              <a:rPr lang="el-GR" sz="2400" dirty="0" smtClean="0">
                <a:ea typeface="Franklin Gothic Book" charset="0"/>
                <a:cs typeface="Franklin Gothic Book" charset="0"/>
              </a:rPr>
              <a:t> α) Αίτηση εγγραφής</a:t>
            </a:r>
          </a:p>
          <a:p>
            <a:pPr>
              <a:buNone/>
            </a:pPr>
            <a:r>
              <a:rPr lang="el-GR" sz="2400" dirty="0" smtClean="0">
                <a:ea typeface="Franklin Gothic Book" charset="0"/>
                <a:cs typeface="Franklin Gothic Book" charset="0"/>
              </a:rPr>
              <a:t> β) Καρτέλα Πρακτικής </a:t>
            </a:r>
          </a:p>
          <a:p>
            <a:pPr>
              <a:buNone/>
            </a:pPr>
            <a:r>
              <a:rPr lang="el-GR" sz="2400" dirty="0" smtClean="0">
                <a:ea typeface="Franklin Gothic Book" charset="0"/>
                <a:cs typeface="Franklin Gothic Book" charset="0"/>
              </a:rPr>
              <a:t> γ) Αποστολή δικαιολογητικών </a:t>
            </a:r>
            <a:endParaRPr lang="el-GR" sz="2400" dirty="0" smtClean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608" y="5517232"/>
            <a:ext cx="3528392" cy="778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κατάλογος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5" y="2060848"/>
            <a:ext cx="2542911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Γιατί να κάνω Πρακτική Άσκηση</a:t>
            </a:r>
            <a:r>
              <a:rPr lang="en-US" sz="4000" dirty="0" smtClean="0"/>
              <a:t>;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defRPr lang="en-US"/>
            </a:pP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 Rounded MT Bold" charset="0"/>
                <a:cs typeface="Arial" pitchFamily="2" charset="0"/>
              </a:rPr>
              <a:t>Εφαρμογή στην πράξη των </a:t>
            </a:r>
            <a:r>
              <a:rPr lang="el-GR" sz="2400" b="1" dirty="0" smtClean="0">
                <a:solidFill>
                  <a:srgbClr val="0C0C0C"/>
                </a:solidFill>
                <a:latin typeface="Candara" panose="020E0502030303020204" pitchFamily="34" charset="0"/>
                <a:ea typeface="Arial Rounded MT Bold" charset="0"/>
                <a:cs typeface="Arial" pitchFamily="2" charset="0"/>
              </a:rPr>
              <a:t>ακαδημαϊκών γνώσεων</a:t>
            </a: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 Rounded MT Bold" charset="0"/>
                <a:cs typeface="Arial" pitchFamily="2" charset="0"/>
              </a:rPr>
              <a:t>.</a:t>
            </a:r>
          </a:p>
          <a:p>
            <a:pPr algn="just">
              <a:buClr>
                <a:schemeClr val="tx1"/>
              </a:buClr>
              <a:defRPr lang="en-US"/>
            </a:pP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Αποτελεί το επιστέγασμα των σπουδών </a:t>
            </a:r>
            <a:endParaRPr lang="el-GR" sz="2400" b="1" dirty="0" smtClean="0">
              <a:solidFill>
                <a:srgbClr val="0C0C0C"/>
              </a:solidFill>
              <a:latin typeface="Candara" panose="020E0502030303020204" pitchFamily="34" charset="0"/>
              <a:ea typeface="Arial" pitchFamily="2" charset="0"/>
              <a:cs typeface="Arial" pitchFamily="2" charset="0"/>
            </a:endParaRPr>
          </a:p>
          <a:p>
            <a:pPr algn="just">
              <a:buClr>
                <a:schemeClr val="tx1"/>
              </a:buClr>
              <a:defRPr lang="en-US"/>
            </a:pP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Ανάπτυξη </a:t>
            </a:r>
            <a:r>
              <a:rPr lang="el-GR" sz="2400" b="1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επαγγελματικής συνείδησης</a:t>
            </a: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, δεξιοτήτων συνεργασίας, επικοινωνίας, ανάληψης πρωτοβουλίας</a:t>
            </a:r>
            <a:r>
              <a:rPr lang="en-US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.</a:t>
            </a:r>
          </a:p>
          <a:p>
            <a:pPr algn="just">
              <a:buClr>
                <a:schemeClr val="tx1"/>
              </a:buClr>
              <a:defRPr lang="en-US"/>
            </a:pPr>
            <a:r>
              <a:rPr lang="el-GR" sz="2400" b="1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Εξοικείωση</a:t>
            </a:r>
            <a:r>
              <a:rPr lang="el-GR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 με τη διαδικασία εύρεσης εργασίας (συνεντεύξεις, αποστολή βιογραφικών)</a:t>
            </a:r>
            <a:r>
              <a:rPr lang="en-US" sz="2400" dirty="0" smtClean="0">
                <a:solidFill>
                  <a:srgbClr val="0C0C0C"/>
                </a:solidFill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.</a:t>
            </a:r>
          </a:p>
          <a:p>
            <a:pPr algn="just">
              <a:buClr>
                <a:schemeClr val="tx1"/>
              </a:buClr>
              <a:defRPr lang="en-US"/>
            </a:pPr>
            <a:r>
              <a:rPr lang="el-GR" sz="2400" dirty="0" smtClean="0">
                <a:latin typeface="Candara" panose="020E0502030303020204" pitchFamily="34" charset="0"/>
                <a:ea typeface="Arial" pitchFamily="2" charset="0"/>
                <a:cs typeface="Arial" pitchFamily="2" charset="0"/>
              </a:rPr>
              <a:t>Αναγράφεται στο Παράρτημα Διπλώματος</a:t>
            </a:r>
            <a:endParaRPr lang="en-US" sz="2400" dirty="0" smtClean="0">
              <a:latin typeface="Candara" panose="020E0502030303020204" pitchFamily="34" charset="0"/>
              <a:ea typeface="Arial" pitchFamily="2" charset="0"/>
              <a:cs typeface="Arial" pitchFamily="2" charset="0"/>
            </a:endParaRPr>
          </a:p>
          <a:p>
            <a:pPr algn="just">
              <a:buClr>
                <a:schemeClr val="tx1"/>
              </a:buClr>
              <a:defRPr lang="en-US"/>
            </a:pPr>
            <a:endParaRPr lang="el-GR" sz="2400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576" y="6016461"/>
            <a:ext cx="3816424" cy="841539"/>
          </a:xfrm>
          <a:prstGeom prst="rect">
            <a:avLst/>
          </a:prstGeom>
          <a:noFill/>
        </p:spPr>
      </p:pic>
      <p:pic>
        <p:nvPicPr>
          <p:cNvPr id="1026" name="Picture 2" descr="C:\Users\admin\Desktop\prakti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93096"/>
            <a:ext cx="2990850" cy="177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Χαρακτηριστικά Πρακτικής Άσκησης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800" dirty="0" smtClean="0"/>
              <a:t>Είναι επιδοτούμενο πρόγραμμα, ΕΣΠΑ 2017-2020</a:t>
            </a:r>
          </a:p>
          <a:p>
            <a:endParaRPr lang="el-GR" sz="2800" dirty="0" smtClean="0"/>
          </a:p>
          <a:p>
            <a:r>
              <a:rPr lang="el-GR" sz="2800" dirty="0" smtClean="0"/>
              <a:t>Διάρκεια: 2 μήνες , 1 Ιουλίου – 31 Αυγούστου</a:t>
            </a:r>
          </a:p>
          <a:p>
            <a:endParaRPr lang="el-GR" sz="2800" dirty="0" smtClean="0"/>
          </a:p>
          <a:p>
            <a:r>
              <a:rPr lang="el-GR" sz="2800" dirty="0" smtClean="0"/>
              <a:t>Φορείς πραγματοποίησης: φορείς της επιλογής σας, </a:t>
            </a:r>
            <a:r>
              <a:rPr lang="el-GR" sz="2800" b="1" dirty="0" smtClean="0"/>
              <a:t>κυρίως ιδιωτικούς </a:t>
            </a:r>
            <a:r>
              <a:rPr lang="el-GR" sz="2800" dirty="0" smtClean="0"/>
              <a:t>αλλά και δημόσιους</a:t>
            </a:r>
          </a:p>
          <a:p>
            <a:endParaRPr lang="el-GR" sz="2800" dirty="0" smtClean="0"/>
          </a:p>
          <a:p>
            <a:r>
              <a:rPr lang="el-GR" sz="2800" dirty="0" smtClean="0"/>
              <a:t>Αμοιβή:197.78 (το δίμηνο)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576" y="6016461"/>
            <a:ext cx="3816424" cy="841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264" cy="111636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 smtClean="0"/>
              <a:t>Χαρακτηριστικά &amp; Κριτήριο Συμμετοχής </a:t>
            </a:r>
            <a:r>
              <a:rPr lang="el-GR" sz="4000" b="1" dirty="0" smtClean="0"/>
              <a:t>ΤΠΕΒ</a:t>
            </a:r>
            <a:r>
              <a:rPr lang="el-GR" sz="4000" dirty="0" smtClean="0"/>
              <a:t>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937760"/>
          </a:xfrm>
        </p:spPr>
        <p:txBody>
          <a:bodyPr>
            <a:normAutofit/>
          </a:bodyPr>
          <a:lstStyle/>
          <a:p>
            <a:r>
              <a:rPr lang="el-GR" dirty="0" smtClean="0"/>
              <a:t>Προαιρετική-Αναγράφεται στο Παράρτημα Διπλώματος-4 </a:t>
            </a:r>
            <a:r>
              <a:rPr lang="en-US" dirty="0" smtClean="0"/>
              <a:t>ECTS </a:t>
            </a: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    </a:t>
            </a:r>
            <a:endParaRPr lang="el-GR" dirty="0" smtClean="0"/>
          </a:p>
          <a:p>
            <a:r>
              <a:rPr lang="el-GR" dirty="0" smtClean="0"/>
              <a:t>Ιούλιο-Αύγουστο (παράταση λόγο εξεταστικής / κλείσιμο φορέα)</a:t>
            </a:r>
          </a:p>
          <a:p>
            <a:r>
              <a:rPr lang="el-GR" dirty="0" smtClean="0"/>
              <a:t>Να έχει δηλωθεί ΠΑ στις δηλώσεις μαθημάτων 3</a:t>
            </a:r>
            <a:r>
              <a:rPr lang="el-GR" baseline="30000" dirty="0" smtClean="0"/>
              <a:t>ου </a:t>
            </a:r>
            <a:r>
              <a:rPr lang="el-GR" dirty="0" smtClean="0"/>
              <a:t>ή 4</a:t>
            </a:r>
            <a:r>
              <a:rPr lang="el-GR" baseline="30000" dirty="0" smtClean="0"/>
              <a:t>ου</a:t>
            </a:r>
            <a:r>
              <a:rPr lang="el-GR" dirty="0" smtClean="0"/>
              <a:t> έτους &amp; να έχει περάσει με επιτυχία 50% υποχρεωτικών μαθημάτων που συμπεριλαμβάνονται πρόγραμμα σπουδών μέχρι το έτος  που έχει ολοκληρώσει.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945120"/>
            <a:ext cx="4139952" cy="912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19256" cy="778098"/>
          </a:xfrm>
        </p:spPr>
        <p:txBody>
          <a:bodyPr/>
          <a:lstStyle/>
          <a:p>
            <a:r>
              <a:rPr lang="el-GR" sz="4000" dirty="0" smtClean="0"/>
              <a:t>Κριτήρια</a:t>
            </a:r>
            <a:r>
              <a:rPr lang="el-GR" dirty="0" smtClean="0"/>
              <a:t> Συμμετοχής ΤΠΕΒ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fontScale="70000" lnSpcReduction="20000"/>
          </a:bodyPr>
          <a:lstStyle/>
          <a:p>
            <a:r>
              <a:rPr lang="el-GR" sz="2900" b="1" dirty="0" smtClean="0"/>
              <a:t>ΤΑΞΙΝΟΜΙΚΗ ΚΑΤΑΤΑΞΗ</a:t>
            </a:r>
            <a:r>
              <a:rPr lang="el-GR" sz="2900" dirty="0" smtClean="0"/>
              <a:t>: Εφαρμόζεται </a:t>
            </a:r>
            <a:r>
              <a:rPr lang="el-GR" sz="2900" b="1" dirty="0" smtClean="0"/>
              <a:t>αλγόριθμος «</a:t>
            </a:r>
            <a:r>
              <a:rPr lang="el-GR" sz="2900" b="1" dirty="0" err="1" smtClean="0"/>
              <a:t>μοριοδότησης</a:t>
            </a:r>
            <a:r>
              <a:rPr lang="el-GR" sz="2900" b="1" dirty="0" smtClean="0"/>
              <a:t>»: </a:t>
            </a:r>
          </a:p>
          <a:p>
            <a:pPr algn="just">
              <a:buNone/>
            </a:pPr>
            <a:r>
              <a:rPr lang="el-GR" sz="2900" dirty="0" smtClean="0"/>
              <a:t>«ECTS επιτυχώς </a:t>
            </a:r>
            <a:r>
              <a:rPr lang="el-GR" sz="2900" dirty="0" err="1" smtClean="0"/>
              <a:t>εξετασθέντων</a:t>
            </a:r>
            <a:r>
              <a:rPr lang="el-GR" sz="2900" dirty="0" smtClean="0"/>
              <a:t> μαθημάτων (έως την ημερομηνία υποβολής αίτησης) </a:t>
            </a:r>
            <a:r>
              <a:rPr lang="el-GR" sz="2900" b="1" dirty="0" smtClean="0"/>
              <a:t>/ (Συνολικό αριθμό ECTS του Προγράμματος Σπουδών)x10x (Μέσο Όρο Βαθμολογίας επιτυχώς </a:t>
            </a:r>
            <a:r>
              <a:rPr lang="el-GR" sz="2900" b="1" dirty="0" err="1" smtClean="0"/>
              <a:t>εξετασθέντων</a:t>
            </a:r>
            <a:r>
              <a:rPr lang="el-GR" sz="2900" b="1" dirty="0" smtClean="0"/>
              <a:t> μαθημάτων» </a:t>
            </a:r>
          </a:p>
          <a:p>
            <a:pPr algn="just">
              <a:buNone/>
            </a:pPr>
            <a:endParaRPr lang="el-GR" sz="2900" b="1" dirty="0" smtClean="0"/>
          </a:p>
          <a:p>
            <a:r>
              <a:rPr lang="el-GR" sz="2900" dirty="0" smtClean="0"/>
              <a:t>Σε περίπτωση </a:t>
            </a:r>
            <a:r>
              <a:rPr lang="el-GR" sz="2900" b="1" dirty="0" smtClean="0"/>
              <a:t>ΙΣΟΒΑΘΜΙΑΣ στη ταξινομική κατάταξη λαμβάνονται υπόψη τα ακόλουθα κοινωνικά κριτήρια. </a:t>
            </a:r>
            <a:r>
              <a:rPr lang="el-GR" sz="2900" dirty="0" smtClean="0"/>
              <a:t>Αν ο/η υποψήφιος(-α):</a:t>
            </a:r>
            <a:endParaRPr lang="el-GR" sz="2900" b="1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ανήκει στην κατηγορία Ατόμων με Αναπηρία (</a:t>
            </a:r>
            <a:r>
              <a:rPr lang="el-GR" sz="2400" dirty="0" err="1" smtClean="0"/>
              <a:t>ΑμεΑ</a:t>
            </a:r>
            <a:r>
              <a:rPr lang="el-GR" sz="2400" dirty="0" smtClean="0"/>
              <a:t>) ή/και σε ευάλωτες κοινωνικές ομάδες (ΕΚΟ) (πρόσφυγες, </a:t>
            </a:r>
            <a:r>
              <a:rPr lang="el-GR" sz="2400" dirty="0" err="1" smtClean="0"/>
              <a:t>Ρομά</a:t>
            </a:r>
            <a:r>
              <a:rPr lang="el-GR" sz="2400" dirty="0" smtClean="0"/>
              <a:t>, </a:t>
            </a:r>
            <a:r>
              <a:rPr lang="el-GR" sz="2400" dirty="0" err="1" smtClean="0"/>
              <a:t>απεξαρτημένα</a:t>
            </a:r>
            <a:r>
              <a:rPr lang="el-GR" sz="2400" dirty="0" smtClean="0"/>
              <a:t> άτομα)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ετήσιο οικογενειακό εισόδημα των γονέων του/της υποψηφίου/ς είναι έως 10.000 ευρώ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ο/η υποψήφιος(-α) ανήκει σε μονοπρόσωπη οικογένεια με προστατευόμενα ανήλικα ( Στην κατηγορία αυτή εμπίπτουν οι φοιτητές που είναι ίδιοι γονείς μονοπρόσωπης οικογένειας)</a:t>
            </a:r>
            <a:endParaRPr lang="en-US" sz="2400" dirty="0" smtClean="0"/>
          </a:p>
          <a:p>
            <a:pPr>
              <a:buNone/>
            </a:pPr>
            <a:r>
              <a:rPr lang="el-GR" sz="2900" dirty="0" smtClean="0"/>
              <a:t>τότε προηγείται του φοιτητή/</a:t>
            </a:r>
            <a:r>
              <a:rPr lang="el-GR" sz="2900" dirty="0" err="1" smtClean="0"/>
              <a:t>τριας</a:t>
            </a:r>
            <a:r>
              <a:rPr lang="el-GR" sz="2900" dirty="0" smtClean="0"/>
              <a:t> με τον οποίο ισοβάθμησε. </a:t>
            </a:r>
          </a:p>
          <a:p>
            <a:pPr>
              <a:buNone/>
            </a:pPr>
            <a:r>
              <a:rPr lang="el-GR" sz="2900" dirty="0" smtClean="0"/>
              <a:t>Τα παραπάνω κριτήρια προσθέτονται, δηλαδή προηγείται αυτός/ή που έχει δύο, από αυτόν /ην που έχει ένα, κ.τ.λ. </a:t>
            </a:r>
          </a:p>
          <a:p>
            <a:endParaRPr lang="el-GR" sz="2900" dirty="0" smtClean="0"/>
          </a:p>
          <a:p>
            <a:r>
              <a:rPr lang="el-GR" sz="2900" dirty="0" smtClean="0"/>
              <a:t>Αν ύστερα από τα παραπάνω, προκύπτει πάλι ισοβαθμία, προηγείται ο φοιτητής/</a:t>
            </a:r>
            <a:r>
              <a:rPr lang="el-GR" sz="2900" dirty="0" err="1" smtClean="0"/>
              <a:t>τρια</a:t>
            </a:r>
            <a:r>
              <a:rPr lang="el-GR" sz="2900" dirty="0" smtClean="0"/>
              <a:t> που οφείλει τον μικρότερο αριθμό μαθημάτων για την περάτωση των σπουδών του/της και τη λήψη πτυχίου. </a:t>
            </a:r>
          </a:p>
          <a:p>
            <a:pPr>
              <a:buNone/>
            </a:pP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Χαρακτηριστικά&amp; Κριτήρια Συμμετοχής </a:t>
            </a:r>
            <a:r>
              <a:rPr lang="el-GR" b="1" dirty="0" smtClean="0"/>
              <a:t>ΤΠΤ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96944" cy="499715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Προαιρετική-Αναγράφεται στο Παράρτημα Διπλώματος-6 </a:t>
            </a:r>
            <a:r>
              <a:rPr lang="en-US" dirty="0" smtClean="0"/>
              <a:t>ECTS</a:t>
            </a:r>
            <a:r>
              <a:rPr lang="el-GR" dirty="0" smtClean="0"/>
              <a:t> (όχι στο συνολικό αριθμό </a:t>
            </a:r>
            <a:r>
              <a:rPr lang="en-US" dirty="0" smtClean="0"/>
              <a:t>ECTS </a:t>
            </a:r>
            <a:r>
              <a:rPr lang="el-GR" dirty="0" smtClean="0"/>
              <a:t>για τη λήψη πτυχίου)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ή μεγαλύτερο εξάμηνο φοίτησης &amp;  έχουν εξεταστεί επιτυχώς σε όλα τα υποχρεωτικά μαθήματα 1</a:t>
            </a:r>
            <a:r>
              <a:rPr lang="el-GR" baseline="30000" dirty="0" smtClean="0"/>
              <a:t>ου</a:t>
            </a:r>
            <a:r>
              <a:rPr lang="el-GR" dirty="0" smtClean="0"/>
              <a:t> έτους. </a:t>
            </a:r>
          </a:p>
          <a:p>
            <a:endParaRPr lang="el-GR" dirty="0" smtClean="0"/>
          </a:p>
          <a:p>
            <a:r>
              <a:rPr lang="el-GR" b="1" dirty="0" smtClean="0"/>
              <a:t>ΤΑΞΙΝΟΜΙΚΗ ΚΑΤΑΤΑΞΗ</a:t>
            </a:r>
            <a:r>
              <a:rPr lang="el-GR" dirty="0" smtClean="0"/>
              <a:t>: Εφαρμόζεται ο αλγόριθμος «</a:t>
            </a:r>
            <a:r>
              <a:rPr lang="el-GR" dirty="0" err="1" smtClean="0"/>
              <a:t>μοριοδότησης</a:t>
            </a:r>
            <a:r>
              <a:rPr lang="el-GR" dirty="0" smtClean="0"/>
              <a:t>»</a:t>
            </a:r>
          </a:p>
          <a:p>
            <a:pPr>
              <a:buNone/>
            </a:pPr>
            <a:r>
              <a:rPr lang="el-GR" dirty="0" smtClean="0"/>
              <a:t> «(ECTS επιτυχώς </a:t>
            </a:r>
            <a:r>
              <a:rPr lang="el-GR" dirty="0" err="1" smtClean="0"/>
              <a:t>εξετασθέντων</a:t>
            </a:r>
            <a:r>
              <a:rPr lang="el-GR" dirty="0" smtClean="0"/>
              <a:t> μαθημάτων έως την ημερομηνία υποβολής αίτησης) / (Συνολικό αριθμό ECTS του Προγράμματος Σπουδών) x 10 x ( Μέσο Όρο Βαθμολογίας επιτυχώς </a:t>
            </a:r>
            <a:r>
              <a:rPr lang="el-GR" dirty="0" err="1" smtClean="0"/>
              <a:t>εξετασθέντων</a:t>
            </a:r>
            <a:r>
              <a:rPr lang="el-GR" dirty="0" smtClean="0"/>
              <a:t> μαθημάτων»</a:t>
            </a:r>
            <a:r>
              <a:rPr lang="el-GR" b="1" dirty="0" smtClean="0"/>
              <a:t> </a:t>
            </a:r>
          </a:p>
          <a:p>
            <a:r>
              <a:rPr lang="el-GR" dirty="0" smtClean="0"/>
              <a:t>Άμεση προτεραιότητα στους φοιτητές που ανήκουν στις κατηγορίες των ατόμων με ειδικές ανάγκες (</a:t>
            </a:r>
            <a:r>
              <a:rPr lang="el-GR" dirty="0" err="1" smtClean="0"/>
              <a:t>ΑμεΑ</a:t>
            </a:r>
            <a:r>
              <a:rPr lang="el-GR" dirty="0" smtClean="0"/>
              <a:t>) και ευάλωτες κοινωνικές ομάδες (ΕΚΟ) όπως δηλαδή </a:t>
            </a:r>
            <a:r>
              <a:rPr lang="el-GR" dirty="0" err="1" smtClean="0"/>
              <a:t>μονογονεϊκή</a:t>
            </a:r>
            <a:r>
              <a:rPr lang="el-GR" dirty="0" smtClean="0"/>
              <a:t> οικογένεια με προστατευόμενα ανήλικα. </a:t>
            </a:r>
          </a:p>
          <a:p>
            <a:endParaRPr lang="el-GR" dirty="0" smtClean="0"/>
          </a:p>
          <a:p>
            <a:pPr>
              <a:buNone/>
            </a:pP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	</a:t>
            </a:r>
            <a:r>
              <a:rPr lang="el-GR" sz="4000" dirty="0" smtClean="0"/>
              <a:t>Πρακτική Άσκηση Φοιτητών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/>
          <a:lstStyle/>
          <a:p>
            <a:r>
              <a:rPr lang="el-GR" b="1" dirty="0" smtClean="0"/>
              <a:t>Δεν</a:t>
            </a:r>
            <a:r>
              <a:rPr lang="el-GR" dirty="0" smtClean="0"/>
              <a:t> μπορούν να πραγματοποιήσουν πρακτική άσκηση δημόσιοι υπάλληλοι, ένστολοι, όσοι έχουν εξαρτημένη εργασία και όσοι έχουν κάνει έστω και 1 μήνα Πρακτική Άσκηση μέσω ΕΣΠΑ στο παρελθόν.</a:t>
            </a:r>
            <a:endParaRPr lang="el-GR" dirty="0"/>
          </a:p>
        </p:txBody>
      </p:sp>
      <p:pic>
        <p:nvPicPr>
          <p:cNvPr id="4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536" y="5373216"/>
            <a:ext cx="4176464" cy="920930"/>
          </a:xfrm>
          <a:prstGeom prst="rect">
            <a:avLst/>
          </a:prstGeom>
          <a:noFill/>
        </p:spPr>
      </p:pic>
      <p:pic>
        <p:nvPicPr>
          <p:cNvPr id="5" name="Picture 2" descr="C:\Users\admin\Desktop\STOP-1021x5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861048"/>
            <a:ext cx="2495764" cy="1417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Ταυτότητα Πρακτικής ΤΠΕΒ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/>
              <a:t>Επιστημονικός Υπεύθυνος</a:t>
            </a:r>
            <a:r>
              <a:rPr lang="el-GR" sz="2400" dirty="0" smtClean="0"/>
              <a:t>: κ. Αναγνωστόπουλος Ιωάννης</a:t>
            </a:r>
          </a:p>
          <a:p>
            <a:r>
              <a:rPr lang="el-GR" sz="2400" b="1" dirty="0" smtClean="0"/>
              <a:t>Διοικητική Υπεύθυνη</a:t>
            </a:r>
            <a:r>
              <a:rPr lang="el-GR" sz="2400" dirty="0" smtClean="0"/>
              <a:t>: </a:t>
            </a:r>
            <a:r>
              <a:rPr lang="el-GR" sz="2400" dirty="0" err="1" smtClean="0"/>
              <a:t>Μπουγιέση</a:t>
            </a:r>
            <a:r>
              <a:rPr lang="el-GR" sz="2400" dirty="0" smtClean="0"/>
              <a:t> Μαρία</a:t>
            </a:r>
          </a:p>
          <a:p>
            <a:r>
              <a:rPr lang="el-GR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☎ 24310-47058</a:t>
            </a:r>
          </a:p>
          <a:p>
            <a:r>
              <a:rPr lang="el-GR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@ 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  <a:hlinkClick r:id="rId2"/>
              </a:rPr>
              <a:t>praktiki.vet@uth.gr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 </a:t>
            </a:r>
          </a:p>
          <a:p>
            <a:r>
              <a:rPr lang="en-US" sz="2400" b="1" dirty="0" smtClean="0">
                <a:latin typeface="Candara" pitchFamily="2" charset="0"/>
                <a:ea typeface="Franklin Gothic Book" charset="0"/>
                <a:cs typeface="Arial" pitchFamily="2" charset="0"/>
              </a:rPr>
              <a:t>Site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: pa.uth.gr</a:t>
            </a:r>
          </a:p>
          <a:p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FB: </a:t>
            </a:r>
            <a:r>
              <a:rPr lang="en-US" sz="2400" dirty="0" smtClean="0">
                <a:solidFill>
                  <a:srgbClr val="0070C0"/>
                </a:solidFill>
                <a:latin typeface="Candara" pitchFamily="2" charset="0"/>
                <a:ea typeface="Franklin Gothic Book" charset="0"/>
                <a:cs typeface="Arial" pitchFamily="2" charset="0"/>
              </a:rPr>
              <a:t>: </a:t>
            </a:r>
            <a:r>
              <a:rPr lang="el-GR" sz="2400" dirty="0" smtClean="0">
                <a:solidFill>
                  <a:srgbClr val="0070C0"/>
                </a:solidFill>
                <a:latin typeface="Candara" pitchFamily="2" charset="0"/>
                <a:ea typeface="Franklin Gothic Book" charset="0"/>
                <a:cs typeface="Arial" pitchFamily="2" charset="0"/>
              </a:rPr>
              <a:t>Γραφείο Πρακτικής Άσκησης Πανεπιστημίου Θεσσαλίας</a:t>
            </a:r>
            <a:r>
              <a:rPr lang="en-US" sz="2400" dirty="0" smtClean="0">
                <a:solidFill>
                  <a:srgbClr val="0070C0"/>
                </a:solidFill>
                <a:latin typeface="Candara" pitchFamily="2" charset="0"/>
                <a:ea typeface="Franklin Gothic Book" charset="0"/>
                <a:cs typeface="Arial" pitchFamily="2" charset="0"/>
              </a:rPr>
              <a:t> </a:t>
            </a:r>
          </a:p>
          <a:p>
            <a:r>
              <a:rPr lang="el-GR" sz="2400" b="1" dirty="0" smtClean="0">
                <a:latin typeface="Candara" pitchFamily="2" charset="0"/>
                <a:cs typeface="Arial" pitchFamily="2" charset="0"/>
              </a:rPr>
              <a:t>Διεύθυνση</a:t>
            </a:r>
            <a:r>
              <a:rPr lang="el-GR" sz="2400" dirty="0" smtClean="0">
                <a:latin typeface="Candara" pitchFamily="2" charset="0"/>
                <a:cs typeface="Arial" pitchFamily="2" charset="0"/>
              </a:rPr>
              <a:t>: Πανεπιστήμιο Θεσσαλίας, ΤΕΦΑΑ, Καρυές, Τρίκαλα, 42100 –Γραφείο Πρακτικής Άσκησης</a:t>
            </a:r>
          </a:p>
          <a:p>
            <a:r>
              <a:rPr lang="el-GR" sz="2400" b="1" dirty="0" smtClean="0">
                <a:latin typeface="Candara" pitchFamily="2" charset="0"/>
                <a:cs typeface="Arial" pitchFamily="2" charset="0"/>
              </a:rPr>
              <a:t>Ημέρες – Ώρες επικοινωνίας</a:t>
            </a:r>
            <a:r>
              <a:rPr lang="el-GR" sz="2400" dirty="0" smtClean="0">
                <a:latin typeface="Candara" pitchFamily="2" charset="0"/>
                <a:cs typeface="Arial" pitchFamily="2" charset="0"/>
              </a:rPr>
              <a:t>: Δευτέρα με Παρασκευή 8.30-14.30</a:t>
            </a:r>
            <a:endParaRPr lang="el-GR" sz="2400" dirty="0"/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OXZcXBMAAAAlAAAAEQAAAC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7/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9vxgX///8BAAAAAAAAAAAAAAAAAAAAAAAAAAAAAAAAAAAAAAAAAAAAAAACf39/ANvv+QPMzMwAwMD/AH9/fwAAAAAAAAAAAAAAAAD///8AAAAAACEAAAAYAAAAFAAAAA4zAACVGQAASDUAAHwbAAAQAAAAJgAAAAgAAAD//////////w=="/>
              </a:ext>
            </a:extLst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005064"/>
            <a:ext cx="326935" cy="27932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6031" y="5589240"/>
            <a:ext cx="3467969" cy="764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Ταυτότητα Πρακτικής ΤΠΤ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19256" cy="4637112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/>
              <a:t>Επιστημονικός Υπεύθυνος</a:t>
            </a:r>
            <a:r>
              <a:rPr lang="el-GR" sz="2400" dirty="0" smtClean="0"/>
              <a:t>: κ. </a:t>
            </a:r>
            <a:r>
              <a:rPr lang="el-GR" sz="2400" dirty="0" err="1" smtClean="0"/>
              <a:t>Σταμούλης</a:t>
            </a:r>
            <a:r>
              <a:rPr lang="el-GR" sz="2400" dirty="0" smtClean="0"/>
              <a:t> Γεώργιος</a:t>
            </a:r>
          </a:p>
          <a:p>
            <a:r>
              <a:rPr lang="el-GR" sz="2400" b="1" dirty="0" smtClean="0"/>
              <a:t>Διοικητική Υπεύθυνη</a:t>
            </a:r>
            <a:r>
              <a:rPr lang="el-GR" sz="2400" dirty="0" smtClean="0"/>
              <a:t>: </a:t>
            </a:r>
            <a:r>
              <a:rPr lang="el-GR" sz="2400" dirty="0" err="1" smtClean="0"/>
              <a:t>Μπουγιέση</a:t>
            </a:r>
            <a:r>
              <a:rPr lang="el-GR" sz="2400" dirty="0" smtClean="0"/>
              <a:t> Μαρία</a:t>
            </a:r>
          </a:p>
          <a:p>
            <a:r>
              <a:rPr lang="el-GR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☎ 24310-47058</a:t>
            </a:r>
          </a:p>
          <a:p>
            <a:r>
              <a:rPr lang="el-GR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@ 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  <a:hlinkClick r:id="rId2"/>
              </a:rPr>
              <a:t>praktiki.vet@uth.gr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 </a:t>
            </a:r>
          </a:p>
          <a:p>
            <a:r>
              <a:rPr lang="en-US" sz="2400" b="1" dirty="0" smtClean="0">
                <a:latin typeface="Candara" pitchFamily="2" charset="0"/>
                <a:ea typeface="Franklin Gothic Book" charset="0"/>
                <a:cs typeface="Arial" pitchFamily="2" charset="0"/>
              </a:rPr>
              <a:t>Site</a:t>
            </a:r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: pa.uth.gr</a:t>
            </a:r>
          </a:p>
          <a:p>
            <a:r>
              <a:rPr lang="en-US" sz="2400" dirty="0" smtClean="0">
                <a:latin typeface="Candara" pitchFamily="2" charset="0"/>
                <a:ea typeface="Franklin Gothic Book" charset="0"/>
                <a:cs typeface="Arial" pitchFamily="2" charset="0"/>
              </a:rPr>
              <a:t>FB: : </a:t>
            </a:r>
            <a:r>
              <a:rPr lang="el-GR" sz="2400" dirty="0" smtClean="0">
                <a:solidFill>
                  <a:srgbClr val="0070C0"/>
                </a:solidFill>
                <a:latin typeface="Candara" pitchFamily="2" charset="0"/>
                <a:ea typeface="Franklin Gothic Book" charset="0"/>
                <a:cs typeface="Arial" pitchFamily="2" charset="0"/>
              </a:rPr>
              <a:t>Γραφείο Πρακτικής Άσκησης Πανεπιστημίου Θεσσαλίας</a:t>
            </a:r>
            <a:r>
              <a:rPr lang="en-US" sz="2400" dirty="0" smtClean="0">
                <a:solidFill>
                  <a:srgbClr val="0070C0"/>
                </a:solidFill>
                <a:latin typeface="Candara" pitchFamily="2" charset="0"/>
                <a:ea typeface="Franklin Gothic Book" charset="0"/>
                <a:cs typeface="Arial" pitchFamily="2" charset="0"/>
              </a:rPr>
              <a:t> </a:t>
            </a:r>
          </a:p>
          <a:p>
            <a:r>
              <a:rPr lang="el-GR" sz="2400" b="1" dirty="0" smtClean="0">
                <a:latin typeface="Candara" pitchFamily="2" charset="0"/>
                <a:cs typeface="Arial" pitchFamily="2" charset="0"/>
              </a:rPr>
              <a:t>Διεύθυνση</a:t>
            </a:r>
            <a:r>
              <a:rPr lang="el-GR" sz="2400" dirty="0" smtClean="0">
                <a:latin typeface="Candara" pitchFamily="2" charset="0"/>
                <a:cs typeface="Arial" pitchFamily="2" charset="0"/>
              </a:rPr>
              <a:t>: Πανεπιστήμιο Θεσσαλίας, ΤΕΦΑΑ, Καρυές, Τρίκαλα, 42100 –Γραφείο Πρακτικής Άσκησης</a:t>
            </a:r>
          </a:p>
          <a:p>
            <a:r>
              <a:rPr lang="el-GR" sz="2400" b="1" dirty="0" smtClean="0">
                <a:latin typeface="Candara" pitchFamily="2" charset="0"/>
                <a:cs typeface="Arial" pitchFamily="2" charset="0"/>
              </a:rPr>
              <a:t>Ημέρες – Ώρες επικοινωνίας</a:t>
            </a:r>
            <a:r>
              <a:rPr lang="el-GR" sz="2400" dirty="0" smtClean="0">
                <a:latin typeface="Candara" pitchFamily="2" charset="0"/>
                <a:cs typeface="Arial" pitchFamily="2" charset="0"/>
              </a:rPr>
              <a:t>: Δευτέρα με Παρασκευή 8.30-14.30</a:t>
            </a:r>
            <a:endParaRPr lang="el-GR" sz="2400" dirty="0"/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8_OXZcXBMAAAAlAAAAEQAAAC0AAAAAkAAAAEgAAACQAAAASAAAAAAAAAAAAAAAAAAAAAEAAABQAAAAAAAAAAAA4D8AAAAAAADgPwAAAAAAAOA/AAAAAAAA4D8AAAAAAADgPwAAAAAAAOA/AAAAAAAA4D8AAAAAAADgPwAAAAAAAOA/AAAAAAAA4D8CAAAAjAAAAAAAAAAAAAAAD2/G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b7/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9vxgX///8BAAAAAAAAAAAAAAAAAAAAAAAAAAAAAAAAAAAAAAAAAAAAAAACf39/ANvv+QPMzMwAwMD/AH9/fwAAAAAAAAAAAAAAAAD///8AAAAAACEAAAAYAAAAFAAAAA4zAACVGQAASDUAAHwbAAAQAAAAJgAAAAgAAAD//////////w=="/>
              </a:ext>
            </a:extLst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005064"/>
            <a:ext cx="326935" cy="27932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2" descr="C:\Users\admin\Desktop\Πρακτική Άσκηση Φοιτητών\espa_new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6031" y="5589240"/>
            <a:ext cx="3467969" cy="764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</TotalTime>
  <Words>1314</Words>
  <Application>Microsoft Office PowerPoint</Application>
  <PresentationFormat>Προβολή στην οθόνη (4:3)</PresentationFormat>
  <Paragraphs>135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31" baseType="lpstr">
      <vt:lpstr>Arial</vt:lpstr>
      <vt:lpstr>Arial Rounded MT Bold</vt:lpstr>
      <vt:lpstr>Bookman Old Style</vt:lpstr>
      <vt:lpstr>Calibri</vt:lpstr>
      <vt:lpstr>Cambria</vt:lpstr>
      <vt:lpstr>Candara</vt:lpstr>
      <vt:lpstr>Courier New</vt:lpstr>
      <vt:lpstr>Franklin Gothic Book</vt:lpstr>
      <vt:lpstr>Gill Sans MT</vt:lpstr>
      <vt:lpstr>Tahoma</vt:lpstr>
      <vt:lpstr>Wingdings</vt:lpstr>
      <vt:lpstr>Wingdings 3</vt:lpstr>
      <vt:lpstr>Ρίζες</vt:lpstr>
      <vt:lpstr>ΑΜΕΙΒΟΜΕΝΗ ΠΡΑΚΤΙΚΗ ΑΣΚΗΣΗ ΦΟΙΤΗΤΩΝ </vt:lpstr>
      <vt:lpstr>Γιατί να κάνω Πρακτική Άσκηση;</vt:lpstr>
      <vt:lpstr>Χαρακτηριστικά Πρακτικής Άσκησης</vt:lpstr>
      <vt:lpstr>Χαρακτηριστικά &amp; Κριτήριο Συμμετοχής ΤΠΕΒ </vt:lpstr>
      <vt:lpstr>Κριτήρια Συμμετοχής ΤΠΕΒ</vt:lpstr>
      <vt:lpstr>Χαρακτηριστικά&amp; Κριτήρια Συμμετοχής ΤΠΤ</vt:lpstr>
      <vt:lpstr> Πρακτική Άσκηση Φοιτητών </vt:lpstr>
      <vt:lpstr>Ταυτότητα Πρακτικής ΤΠΕΒ</vt:lpstr>
      <vt:lpstr>Ταυτότητα Πρακτικής ΤΠΤ</vt:lpstr>
      <vt:lpstr>Στάδια Πρακτικής Άσκησης</vt:lpstr>
      <vt:lpstr>Στάδια Πρακτικής Άσκησης</vt:lpstr>
      <vt:lpstr>Στάδια Πρακτικής Άσκησης</vt:lpstr>
      <vt:lpstr>Στάδια Πρακτικής Άσκησης</vt:lpstr>
      <vt:lpstr>Στάδια Πρακτικής Άσκησης</vt:lpstr>
      <vt:lpstr>Σημαντικές Πληροφορίες</vt:lpstr>
      <vt:lpstr>Σημαντικές Πληροφορίες</vt:lpstr>
      <vt:lpstr>Τι κάνω από σήμερα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ΑΜΕΙΒΟΜΕΝΗ ΠΡΑΚΤΙΚΗ ΑΣΚΗΣΗ ΦΙΟΤΗΤΩΝ ΤΠΕΒ</dc:title>
  <dc:creator>admin</dc:creator>
  <cp:lastModifiedBy>ma-ka</cp:lastModifiedBy>
  <cp:revision>18</cp:revision>
  <dcterms:created xsi:type="dcterms:W3CDTF">2020-02-14T10:12:06Z</dcterms:created>
  <dcterms:modified xsi:type="dcterms:W3CDTF">2020-02-28T10:37:25Z</dcterms:modified>
</cp:coreProperties>
</file>